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69"/>
  </p:notesMasterIdLst>
  <p:sldIdLst>
    <p:sldId id="256" r:id="rId2"/>
    <p:sldId id="285" r:id="rId3"/>
    <p:sldId id="348" r:id="rId4"/>
    <p:sldId id="347" r:id="rId5"/>
    <p:sldId id="360" r:id="rId6"/>
    <p:sldId id="313" r:id="rId7"/>
    <p:sldId id="314" r:id="rId8"/>
    <p:sldId id="353" r:id="rId9"/>
    <p:sldId id="429" r:id="rId10"/>
    <p:sldId id="430" r:id="rId11"/>
    <p:sldId id="363" r:id="rId12"/>
    <p:sldId id="355" r:id="rId13"/>
    <p:sldId id="361" r:id="rId14"/>
    <p:sldId id="356" r:id="rId15"/>
    <p:sldId id="362" r:id="rId16"/>
    <p:sldId id="365" r:id="rId17"/>
    <p:sldId id="357" r:id="rId18"/>
    <p:sldId id="364" r:id="rId19"/>
    <p:sldId id="358" r:id="rId20"/>
    <p:sldId id="315" r:id="rId21"/>
    <p:sldId id="338" r:id="rId22"/>
    <p:sldId id="331" r:id="rId23"/>
    <p:sldId id="333" r:id="rId24"/>
    <p:sldId id="334" r:id="rId25"/>
    <p:sldId id="317" r:id="rId26"/>
    <p:sldId id="327" r:id="rId27"/>
    <p:sldId id="257" r:id="rId28"/>
    <p:sldId id="287" r:id="rId29"/>
    <p:sldId id="349" r:id="rId30"/>
    <p:sldId id="359" r:id="rId31"/>
    <p:sldId id="339" r:id="rId32"/>
    <p:sldId id="319" r:id="rId33"/>
    <p:sldId id="336" r:id="rId34"/>
    <p:sldId id="352" r:id="rId35"/>
    <p:sldId id="259" r:id="rId36"/>
    <p:sldId id="265" r:id="rId37"/>
    <p:sldId id="261" r:id="rId38"/>
    <p:sldId id="320" r:id="rId39"/>
    <p:sldId id="321" r:id="rId40"/>
    <p:sldId id="290" r:id="rId41"/>
    <p:sldId id="291" r:id="rId42"/>
    <p:sldId id="329" r:id="rId43"/>
    <p:sldId id="330" r:id="rId44"/>
    <p:sldId id="337" r:id="rId45"/>
    <p:sldId id="350" r:id="rId46"/>
    <p:sldId id="351" r:id="rId47"/>
    <p:sldId id="289" r:id="rId48"/>
    <p:sldId id="293" r:id="rId49"/>
    <p:sldId id="294" r:id="rId50"/>
    <p:sldId id="335" r:id="rId51"/>
    <p:sldId id="295" r:id="rId52"/>
    <p:sldId id="340" r:id="rId53"/>
    <p:sldId id="298" r:id="rId54"/>
    <p:sldId id="302" r:id="rId55"/>
    <p:sldId id="301" r:id="rId56"/>
    <p:sldId id="306" r:id="rId57"/>
    <p:sldId id="341" r:id="rId58"/>
    <p:sldId id="305" r:id="rId59"/>
    <p:sldId id="308" r:id="rId60"/>
    <p:sldId id="309" r:id="rId61"/>
    <p:sldId id="324" r:id="rId62"/>
    <p:sldId id="325" r:id="rId63"/>
    <p:sldId id="312" r:id="rId64"/>
    <p:sldId id="342" r:id="rId65"/>
    <p:sldId id="266" r:id="rId66"/>
    <p:sldId id="283" r:id="rId67"/>
    <p:sldId id="343" r:id="rId6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7493" autoAdjust="0"/>
  </p:normalViewPr>
  <p:slideViewPr>
    <p:cSldViewPr>
      <p:cViewPr varScale="1">
        <p:scale>
          <a:sx n="49" d="100"/>
          <a:sy n="49" d="100"/>
        </p:scale>
        <p:origin x="1312" y="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a:p>
            <a:pPr marL="171450" indent="-171450">
              <a:buFont typeface="Arial" panose="020B0604020202020204" pitchFamily="34" charset="0"/>
              <a:buChar char="•"/>
            </a:pPr>
            <a:r>
              <a:rPr lang="en-US" dirty="0"/>
              <a:t>Talk about updated syllabus</a:t>
            </a:r>
          </a:p>
          <a:p>
            <a:pPr marL="171450" indent="-171450">
              <a:buFont typeface="Arial" panose="020B0604020202020204" pitchFamily="34" charset="0"/>
              <a:buChar char="•"/>
            </a:pPr>
            <a:r>
              <a:rPr lang="en-US" dirty="0"/>
              <a:t>Talk about updated P1 due date.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isn’t just to get around Chat GPT (although that’s a bit motivator). It’s also because graduate level skills involve being able to cogently, precisely, and pithily explain your reasoning and work as well as actually doing the work. 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569504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a:t>
            </a:r>
          </a:p>
          <a:p>
            <a:pPr marL="171450" indent="-171450">
              <a:buFontTx/>
              <a:buChar char="-"/>
            </a:pPr>
            <a:r>
              <a:rPr lang="en-US" dirty="0"/>
              <a:t>Perfect grades aren’t going to be possible – assignments are not purely coding, but also interpretation</a:t>
            </a:r>
          </a:p>
          <a:p>
            <a:pPr marL="171450" indent="-171450">
              <a:buFontTx/>
              <a:buChar char="-"/>
            </a:pPr>
            <a:r>
              <a:rPr lang="en-US" dirty="0"/>
              <a:t>Grades aren’t nearly as important as learning. What does each grade mean?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come talk to me early and often! And don’t hold back from the later methods.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29404-2946-B0F8-701E-3B4830148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60B7C-75E9-E23E-E059-1BABF9378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A60B7E-9F6D-661B-B677-A4788F05D213}"/>
              </a:ext>
            </a:extLst>
          </p:cNvPr>
          <p:cNvSpPr>
            <a:spLocks noGrp="1"/>
          </p:cNvSpPr>
          <p:nvPr>
            <p:ph type="body" idx="1"/>
          </p:nvPr>
        </p:nvSpPr>
        <p:spPr/>
        <p:txBody>
          <a:bodyPr/>
          <a:lstStyle/>
          <a:p>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a:t>
            </a:r>
          </a:p>
        </p:txBody>
      </p:sp>
      <p:sp>
        <p:nvSpPr>
          <p:cNvPr id="4" name="Slide Number Placeholder 3">
            <a:extLst>
              <a:ext uri="{FF2B5EF4-FFF2-40B4-BE49-F238E27FC236}">
                <a16:creationId xmlns:a16="http://schemas.microsoft.com/office/drawing/2014/main" id="{C4881A42-6784-911D-86F4-6DFF8F93B88B}"/>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96780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come talk to me early and often! And don’t hold back from the later methods.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400403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only use R? Group assignments, flexibility across emphases.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will flip between quantitative and econometric – this doesn’t really mean anything!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relationships: (1) chain X -&gt; y -&gt; z; (2) fork z &lt;- x -&gt; y; (3) inverted fork / collider z -&gt; x &lt;- y  (x is the collider; controlling for it can cause a spurious relationship between any of the </a:t>
            </a:r>
            <a:r>
              <a:rPr lang="en-US"/>
              <a:t>three variables)</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all in the same boat, and we will work on this together – will spend more time at the beginning of next lecture working through some of A0 and then moving 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3836225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Suppose we have an oracle (not my word) that gives us both states of the world for all individuals.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can tell that you used AI without changing anything (and I will be able to tell), then it will be an automatic 0. Don’t tell me you’re a prolific writer, because AI writing is not that good. If this stresses you out, then include an Appendix with the actual chat from GPT and how you’ve changed it.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8919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8/1/2025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_msoanchor_1"/><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_msoanchor_3"/><Relationship Id="rId4" Type="http://schemas.openxmlformats.org/officeDocument/2006/relationships/hyperlink" Target="#_msoanchor_2"/></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sp>
        <p:nvSpPr>
          <p:cNvPr id="7" name="Rectangle 1">
            <a:extLst>
              <a:ext uri="{FF2B5EF4-FFF2-40B4-BE49-F238E27FC236}">
                <a16:creationId xmlns:a16="http://schemas.microsoft.com/office/drawing/2014/main" id="{F21EE1B4-A701-CEC3-3517-9D157C9A1CAA}"/>
              </a:ext>
            </a:extLst>
          </p:cNvPr>
          <p:cNvSpPr>
            <a:spLocks noChangeArrowheads="1"/>
          </p:cNvSpPr>
          <p:nvPr/>
        </p:nvSpPr>
        <p:spPr bwMode="auto">
          <a:xfrm>
            <a:off x="222389" y="2840019"/>
            <a:ext cx="10846931" cy="3416320"/>
          </a:xfrm>
          <a:prstGeom prst="rect">
            <a:avLst/>
          </a:prstGeom>
          <a:solidFill>
            <a:schemeClr val="accent3"/>
          </a:solidFill>
          <a:ln>
            <a:solidFill>
              <a:schemeClr val="accent3">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latin typeface="Aptos" panose="020B0004020202020204" pitchFamily="34" charset="0"/>
              </a:rPr>
              <a:t>Q: Why are confidence intervals narrower when sample size increases?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A: Confidence intervals become narrower as the sample size increases because larger sample sizes reduce the </a:t>
            </a:r>
            <a:r>
              <a:rPr kumimoji="0" lang="en-US" altLang="en-US" sz="1200" b="1" i="0" u="none" strike="noStrike" cap="none" normalizeH="0" baseline="0" dirty="0">
                <a:ln>
                  <a:noFill/>
                </a:ln>
                <a:solidFill>
                  <a:schemeClr val="bg1"/>
                </a:solidFill>
                <a:effectLst/>
                <a:latin typeface="Aptos" panose="020B0004020202020204" pitchFamily="34" charset="0"/>
              </a:rPr>
              <a:t>standard error</a:t>
            </a:r>
            <a:r>
              <a:rPr kumimoji="0" lang="en-US" altLang="en-US" sz="1200" b="0" i="0" u="none" strike="noStrike" cap="none" normalizeH="0" baseline="0" dirty="0">
                <a:ln>
                  <a:noFill/>
                </a:ln>
                <a:solidFill>
                  <a:schemeClr val="bg1"/>
                </a:solidFill>
                <a:effectLst/>
                <a:latin typeface="Aptos" panose="020B0004020202020204" pitchFamily="34" charset="0"/>
              </a:rPr>
              <a:t> of the estimated parameter, which directly affects the width of the confidence interval.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ptos" panose="020B0004020202020204" pitchFamily="34" charset="0"/>
              </a:rPr>
              <a:t>Standard Error Decreases with Larger 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The </a:t>
            </a:r>
            <a:r>
              <a:rPr kumimoji="0" lang="en-US" altLang="en-US" sz="1200" b="1" i="0" u="none" strike="noStrike" cap="none" normalizeH="0" baseline="0" dirty="0">
                <a:ln>
                  <a:noFill/>
                </a:ln>
                <a:solidFill>
                  <a:schemeClr val="bg1"/>
                </a:solidFill>
                <a:effectLst/>
                <a:latin typeface="Aptos" panose="020B0004020202020204" pitchFamily="34" charset="0"/>
              </a:rPr>
              <a:t>standard error (SE)</a:t>
            </a:r>
            <a:r>
              <a:rPr kumimoji="0" lang="en-US" altLang="en-US" sz="1200" b="0" i="0" u="none" strike="noStrike" cap="none" normalizeH="0" baseline="0" dirty="0">
                <a:ln>
                  <a:noFill/>
                </a:ln>
                <a:solidFill>
                  <a:schemeClr val="bg1"/>
                </a:solidFill>
                <a:effectLst/>
                <a:latin typeface="Aptos" panose="020B0004020202020204" pitchFamily="34" charset="0"/>
              </a:rPr>
              <a:t> measures the variability or uncertainty in the estimate of a parameter (e.g., the mean or regression coefficient). For a sample mean, the formula for the standard error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SE=</a:t>
            </a:r>
            <a:r>
              <a:rPr kumimoji="0" lang="en-US" altLang="en-US" sz="1200" b="0" i="0" u="none" strike="noStrike" cap="none" normalizeH="0" baseline="0" dirty="0" err="1">
                <a:ln>
                  <a:noFill/>
                </a:ln>
                <a:solidFill>
                  <a:schemeClr val="bg1"/>
                </a:solidFill>
                <a:effectLst/>
                <a:latin typeface="Aptos" panose="020B0004020202020204" pitchFamily="34" charset="0"/>
              </a:rPr>
              <a:t>σnSE</a:t>
            </a:r>
            <a:r>
              <a:rPr kumimoji="0" lang="en-US" altLang="en-US" sz="1200" b="0" i="0" u="none" strike="noStrike" cap="none" normalizeH="0" baseline="0" dirty="0">
                <a:ln>
                  <a:noFill/>
                </a:ln>
                <a:solidFill>
                  <a:schemeClr val="bg1"/>
                </a:solidFill>
                <a:effectLst/>
                <a:latin typeface="Aptos" panose="020B0004020202020204" pitchFamily="34" charset="0"/>
              </a:rPr>
              <a:t> = \frac{\sigma}{\sqrt{n}}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Where: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ptos" panose="020B0004020202020204" pitchFamily="34" charset="0"/>
              </a:rPr>
              <a:t>σ\sigma is the population standard deviation (assumed constant),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chemeClr val="bg1"/>
                </a:solidFill>
                <a:latin typeface="Aptos" panose="020B0004020202020204" pitchFamily="34" charset="0"/>
              </a:rPr>
              <a:t>\sqrt{</a:t>
            </a:r>
            <a:r>
              <a:rPr kumimoji="0" lang="en-US" altLang="en-US" sz="1200" b="0" i="0" u="none" strike="noStrike" cap="none" normalizeH="0" baseline="0" dirty="0">
                <a:ln>
                  <a:noFill/>
                </a:ln>
                <a:solidFill>
                  <a:schemeClr val="bg1"/>
                </a:solidFill>
                <a:effectLst/>
                <a:latin typeface="Aptos" panose="020B0004020202020204" pitchFamily="34" charset="0"/>
              </a:rPr>
              <a:t>n} is the sample size.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As the sample size n increases, the denominator \sqrt{n} becomes larger, causing the standard error to decrease. A smaller standard error means that the estimate is more precise.</a:t>
            </a: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ptos" panose="020B0004020202020204" pitchFamily="34" charset="0"/>
              </a:rPr>
              <a:t>Intuition: More Data Reduces Uncertainty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Larger sample sizes provide more information about the population, reducing uncertainty about the parameter being estimated. This greater precision is reflected in narrower confidence intervals.</a:t>
            </a: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ptos" panose="020B0004020202020204" pitchFamily="34" charset="0"/>
            </a:endParaRPr>
          </a:p>
        </p:txBody>
      </p:sp>
    </p:spTree>
    <p:extLst>
      <p:ext uri="{BB962C8B-B14F-4D97-AF65-F5344CB8AC3E}">
        <p14:creationId xmlns:p14="http://schemas.microsoft.com/office/powerpoint/2010/main" val="10786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8649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828799"/>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Timeline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975359"/>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latin typeface="Times New Roman" panose="02020603050405020304" pitchFamily="18" charset="0"/>
              </a:rPr>
              <a:t>Introduction &amp; Syllabus</a:t>
            </a:r>
          </a:p>
        </p:txBody>
      </p:sp>
      <p:graphicFrame>
        <p:nvGraphicFramePr>
          <p:cNvPr id="3" name="Table 2">
            <a:extLst>
              <a:ext uri="{FF2B5EF4-FFF2-40B4-BE49-F238E27FC236}">
                <a16:creationId xmlns:a16="http://schemas.microsoft.com/office/drawing/2014/main" id="{2370CA9F-4AAF-2EEB-9E28-AF33D930E4D5}"/>
              </a:ext>
            </a:extLst>
          </p:cNvPr>
          <p:cNvGraphicFramePr>
            <a:graphicFrameLocks noGrp="1"/>
          </p:cNvGraphicFramePr>
          <p:nvPr>
            <p:extLst>
              <p:ext uri="{D42A27DB-BD31-4B8C-83A1-F6EECF244321}">
                <p14:modId xmlns:p14="http://schemas.microsoft.com/office/powerpoint/2010/main" val="516375228"/>
              </p:ext>
            </p:extLst>
          </p:nvPr>
        </p:nvGraphicFramePr>
        <p:xfrm>
          <a:off x="228600" y="1021521"/>
          <a:ext cx="9049512" cy="5364480"/>
        </p:xfrm>
        <a:graphic>
          <a:graphicData uri="http://schemas.openxmlformats.org/drawingml/2006/table">
            <a:tbl>
              <a:tblPr firstRow="1" firstCol="1" bandRow="1">
                <a:tableStyleId>{5C22544A-7EE6-4342-B048-85BDC9FD1C3A}</a:tableStyleId>
              </a:tblPr>
              <a:tblGrid>
                <a:gridCol w="1299412">
                  <a:extLst>
                    <a:ext uri="{9D8B030D-6E8A-4147-A177-3AD203B41FA5}">
                      <a16:colId xmlns:a16="http://schemas.microsoft.com/office/drawing/2014/main" val="2543321271"/>
                    </a:ext>
                  </a:extLst>
                </a:gridCol>
                <a:gridCol w="7750100">
                  <a:extLst>
                    <a:ext uri="{9D8B030D-6E8A-4147-A177-3AD203B41FA5}">
                      <a16:colId xmlns:a16="http://schemas.microsoft.com/office/drawing/2014/main" val="4201163227"/>
                    </a:ext>
                  </a:extLst>
                </a:gridCol>
              </a:tblGrid>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Date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Topic</a:t>
                      </a:r>
                      <a:endParaRPr lang="en-US" sz="2200" dirty="0">
                        <a:effectLst/>
                        <a:latin typeface="Times New Roman" panose="02020603050405020304" pitchFamily="18" charset="0"/>
                        <a:cs typeface="Times New Roman" panose="02020603050405020304" pitchFamily="18" charset="0"/>
                      </a:endParaRPr>
                    </a:p>
                  </a:txBody>
                  <a:tcPr marL="21956" marR="21956" marT="0" marB="0"/>
                </a:tc>
                <a:extLst>
                  <a:ext uri="{0D108BD9-81ED-4DB2-BD59-A6C34878D82A}">
                    <a16:rowId xmlns:a16="http://schemas.microsoft.com/office/drawing/2014/main" val="358961162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85"/>
                        </a:spcBef>
                        <a:spcAft>
                          <a:spcPts val="0"/>
                        </a:spcAft>
                      </a:pPr>
                      <a:r>
                        <a:rPr lang="en-US" sz="2200" spc="-10" dirty="0">
                          <a:effectLst/>
                          <a:latin typeface="Times New Roman" panose="02020603050405020304" pitchFamily="18" charset="0"/>
                          <a:cs typeface="Times New Roman" panose="02020603050405020304" pitchFamily="18" charset="0"/>
                        </a:rPr>
                        <a:t>Econometric Philosophies: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945165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13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0"/>
                        </a:spcBef>
                        <a:spcAft>
                          <a:spcPts val="0"/>
                        </a:spcAft>
                      </a:pPr>
                      <a:r>
                        <a:rPr lang="en-US" sz="2200" dirty="0">
                          <a:effectLst/>
                          <a:latin typeface="Times New Roman" panose="02020603050405020304" pitchFamily="18" charset="0"/>
                          <a:cs typeface="Times New Roman" panose="02020603050405020304" pitchFamily="18" charset="0"/>
                        </a:rPr>
                        <a:t>Univariate OLS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1118073871"/>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2693503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27</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84609831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4</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b="1" u="sng" dirty="0">
                          <a:effectLst/>
                          <a:latin typeface="Times New Roman" panose="02020603050405020304" pitchFamily="18" charset="0"/>
                          <a:cs typeface="Times New Roman" panose="02020603050405020304" pitchFamily="18" charset="0"/>
                        </a:rPr>
                        <a:t>Data Cleaning and Research Designs </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996255556"/>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Oct. </a:t>
                      </a:r>
                      <a:r>
                        <a:rPr lang="en-US" sz="2200" dirty="0">
                          <a:effectLst/>
                          <a:latin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cs typeface="Times New Roman" panose="02020603050405020304" pitchFamily="18" charset="0"/>
                        </a:rPr>
                        <a:t>11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No class, Fall Reading Week</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87975938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18</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Matching Methods</a:t>
                      </a:r>
                    </a:p>
                  </a:txBody>
                  <a:tcPr marL="21956" marR="21956" marT="0" marB="0"/>
                </a:tc>
                <a:extLst>
                  <a:ext uri="{0D108BD9-81ED-4DB2-BD59-A6C34878D82A}">
                    <a16:rowId xmlns:a16="http://schemas.microsoft.com/office/drawing/2014/main" val="16330146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25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113665">
                        <a:spcBef>
                          <a:spcPts val="195"/>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Instrumental Variables </a:t>
                      </a:r>
                      <a:r>
                        <a:rPr lang="en-US" sz="2200" i="1" dirty="0">
                          <a:effectLst/>
                          <a:latin typeface="Times New Roman" panose="02020603050405020304" pitchFamily="18" charset="0"/>
                          <a:cs typeface="Times New Roman" panose="02020603050405020304" pitchFamily="18" charset="0"/>
                        </a:rPr>
                        <a:t> </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421685745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Limited Dependent Variables I: Binary and Count Data</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1613325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8</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635000">
                        <a:spcBef>
                          <a:spcPts val="0"/>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Limited Dependent Variables II, and Identification</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782337437"/>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15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57150" marR="0">
                        <a:spcBef>
                          <a:spcPts val="0"/>
                        </a:spcBef>
                        <a:spcAft>
                          <a:spcPts val="0"/>
                        </a:spcAft>
                      </a:pPr>
                      <a:r>
                        <a:rPr lang="en-US" sz="2200" i="1" dirty="0">
                          <a:effectLst/>
                          <a:latin typeface="Times New Roman" panose="02020603050405020304" pitchFamily="18" charset="0"/>
                          <a:cs typeface="Times New Roman" panose="02020603050405020304" pitchFamily="18" charset="0"/>
                        </a:rPr>
                        <a:t>Differences -in-Differences</a:t>
                      </a:r>
                    </a:p>
                  </a:txBody>
                  <a:tcPr marL="21956" marR="21956" marT="0" marB="0"/>
                </a:tc>
                <a:extLst>
                  <a:ext uri="{0D108BD9-81ED-4DB2-BD59-A6C34878D82A}">
                    <a16:rowId xmlns:a16="http://schemas.microsoft.com/office/drawing/2014/main" val="114276726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22</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4135" marR="749300">
                        <a:spcBef>
                          <a:spcPts val="0"/>
                        </a:spcBef>
                        <a:spcAft>
                          <a:spcPts val="0"/>
                        </a:spcAft>
                      </a:pPr>
                      <a:r>
                        <a:rPr lang="en-US" sz="2200" i="1" dirty="0">
                          <a:effectLst/>
                          <a:latin typeface="Times New Roman" panose="02020603050405020304" pitchFamily="18" charset="0"/>
                          <a:cs typeface="Times New Roman" panose="02020603050405020304" pitchFamily="18" charset="0"/>
                        </a:rPr>
                        <a:t>Synthetic Controls &amp; Quantile</a:t>
                      </a:r>
                      <a:r>
                        <a:rPr lang="en-US" sz="2200" i="1" spc="155" dirty="0">
                          <a:effectLst/>
                          <a:latin typeface="Times New Roman" panose="02020603050405020304" pitchFamily="18" charset="0"/>
                          <a:cs typeface="Times New Roman" panose="02020603050405020304" pitchFamily="18" charset="0"/>
                        </a:rPr>
                        <a:t> </a:t>
                      </a:r>
                      <a:r>
                        <a:rPr lang="en-US" sz="2200" i="1" dirty="0">
                          <a:effectLst/>
                          <a:latin typeface="Times New Roman" panose="02020603050405020304" pitchFamily="18" charset="0"/>
                          <a:cs typeface="Times New Roman" panose="02020603050405020304" pitchFamily="18" charset="0"/>
                        </a:rPr>
                        <a:t>Regression </a:t>
                      </a:r>
                    </a:p>
                  </a:txBody>
                  <a:tcPr marL="21956" marR="21956" marT="0" marB="0"/>
                </a:tc>
                <a:extLst>
                  <a:ext uri="{0D108BD9-81ED-4DB2-BD59-A6C34878D82A}">
                    <a16:rowId xmlns:a16="http://schemas.microsoft.com/office/drawing/2014/main" val="4256372080"/>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29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1685666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Dec.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44093751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Dec. 16</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effectLst/>
                          <a:latin typeface="Times New Roman" panose="02020603050405020304" pitchFamily="18" charset="0"/>
                          <a:ea typeface="Calibri" panose="020F0502020204030204" pitchFamily="34" charset="0"/>
                          <a:cs typeface="Times New Roman" panose="02020603050405020304" pitchFamily="18" charset="0"/>
                        </a:rPr>
                        <a:t>Paper Due</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035122945"/>
                  </a:ext>
                </a:extLst>
              </a:tr>
            </a:tbl>
          </a:graphicData>
        </a:graphic>
      </p:graphicFrame>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t>
            </a:r>
            <a:r>
              <a:rPr lang="en-US" sz="3200" dirty="0">
                <a:latin typeface="Times New Roman" panose="02020603050405020304" pitchFamily="18" charset="0"/>
              </a:rPr>
              <a:t>(check syllabus for up to date info)</a:t>
            </a:r>
            <a:endParaRPr lang="en-US" dirty="0">
              <a:latin typeface="Times New Roman" panose="02020603050405020304" pitchFamily="18" charset="0"/>
            </a:endParaRPr>
          </a:p>
        </p:txBody>
      </p:sp>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53225-DD5F-4D7C-7323-690B96831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9B659-0EF8-9BEE-44A5-F6BFBFCB9D73}"/>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CC219FE4-37C0-ACF8-BD81-F208D1F64CAF}"/>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Where this course fits</a:t>
            </a:r>
          </a:p>
        </p:txBody>
      </p:sp>
      <p:sp>
        <p:nvSpPr>
          <p:cNvPr id="6" name="Content Placeholder 5">
            <a:extLst>
              <a:ext uri="{FF2B5EF4-FFF2-40B4-BE49-F238E27FC236}">
                <a16:creationId xmlns:a16="http://schemas.microsoft.com/office/drawing/2014/main" id="{D2E01CEE-960F-C142-07C6-E7CCF0DB02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2749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828799"/>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Timeline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975359"/>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latin typeface="Times New Roman" panose="02020603050405020304" pitchFamily="18" charset="0"/>
              </a:rPr>
              <a:t>Introduction &amp; Syllabus</a:t>
            </a:r>
          </a:p>
        </p:txBody>
      </p:sp>
      <p:graphicFrame>
        <p:nvGraphicFramePr>
          <p:cNvPr id="3" name="Table 2">
            <a:extLst>
              <a:ext uri="{FF2B5EF4-FFF2-40B4-BE49-F238E27FC236}">
                <a16:creationId xmlns:a16="http://schemas.microsoft.com/office/drawing/2014/main" id="{2370CA9F-4AAF-2EEB-9E28-AF33D930E4D5}"/>
              </a:ext>
            </a:extLst>
          </p:cNvPr>
          <p:cNvGraphicFramePr>
            <a:graphicFrameLocks noGrp="1"/>
          </p:cNvGraphicFramePr>
          <p:nvPr/>
        </p:nvGraphicFramePr>
        <p:xfrm>
          <a:off x="228600" y="1021521"/>
          <a:ext cx="9049512" cy="5364480"/>
        </p:xfrm>
        <a:graphic>
          <a:graphicData uri="http://schemas.openxmlformats.org/drawingml/2006/table">
            <a:tbl>
              <a:tblPr firstRow="1" firstCol="1" bandRow="1">
                <a:tableStyleId>{5C22544A-7EE6-4342-B048-85BDC9FD1C3A}</a:tableStyleId>
              </a:tblPr>
              <a:tblGrid>
                <a:gridCol w="1299412">
                  <a:extLst>
                    <a:ext uri="{9D8B030D-6E8A-4147-A177-3AD203B41FA5}">
                      <a16:colId xmlns:a16="http://schemas.microsoft.com/office/drawing/2014/main" val="2543321271"/>
                    </a:ext>
                  </a:extLst>
                </a:gridCol>
                <a:gridCol w="7750100">
                  <a:extLst>
                    <a:ext uri="{9D8B030D-6E8A-4147-A177-3AD203B41FA5}">
                      <a16:colId xmlns:a16="http://schemas.microsoft.com/office/drawing/2014/main" val="4201163227"/>
                    </a:ext>
                  </a:extLst>
                </a:gridCol>
              </a:tblGrid>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Date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Topic</a:t>
                      </a:r>
                      <a:endParaRPr lang="en-US" sz="2200" dirty="0">
                        <a:effectLst/>
                        <a:latin typeface="Times New Roman" panose="02020603050405020304" pitchFamily="18" charset="0"/>
                        <a:cs typeface="Times New Roman" panose="02020603050405020304" pitchFamily="18" charset="0"/>
                      </a:endParaRPr>
                    </a:p>
                  </a:txBody>
                  <a:tcPr marL="21956" marR="21956" marT="0" marB="0"/>
                </a:tc>
                <a:extLst>
                  <a:ext uri="{0D108BD9-81ED-4DB2-BD59-A6C34878D82A}">
                    <a16:rowId xmlns:a16="http://schemas.microsoft.com/office/drawing/2014/main" val="358961162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85"/>
                        </a:spcBef>
                        <a:spcAft>
                          <a:spcPts val="0"/>
                        </a:spcAft>
                      </a:pPr>
                      <a:r>
                        <a:rPr lang="en-US" sz="2200" spc="-10" dirty="0">
                          <a:effectLst/>
                          <a:latin typeface="Times New Roman" panose="02020603050405020304" pitchFamily="18" charset="0"/>
                          <a:cs typeface="Times New Roman" panose="02020603050405020304" pitchFamily="18" charset="0"/>
                        </a:rPr>
                        <a:t>Econometric Philosophies: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945165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13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0"/>
                        </a:spcBef>
                        <a:spcAft>
                          <a:spcPts val="0"/>
                        </a:spcAft>
                      </a:pPr>
                      <a:r>
                        <a:rPr lang="en-US" sz="2200" dirty="0">
                          <a:effectLst/>
                          <a:latin typeface="Times New Roman" panose="02020603050405020304" pitchFamily="18" charset="0"/>
                          <a:cs typeface="Times New Roman" panose="02020603050405020304" pitchFamily="18" charset="0"/>
                        </a:rPr>
                        <a:t>Univariate OLS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1118073871"/>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2693503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27</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84609831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4</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b="1" u="sng" dirty="0">
                          <a:effectLst/>
                          <a:latin typeface="Times New Roman" panose="02020603050405020304" pitchFamily="18" charset="0"/>
                          <a:cs typeface="Times New Roman" panose="02020603050405020304" pitchFamily="18" charset="0"/>
                        </a:rPr>
                        <a:t>Data Cleaning and Research Designs </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996255556"/>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Oct. </a:t>
                      </a:r>
                      <a:r>
                        <a:rPr lang="en-US" sz="2200" dirty="0">
                          <a:effectLst/>
                          <a:latin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cs typeface="Times New Roman" panose="02020603050405020304" pitchFamily="18" charset="0"/>
                        </a:rPr>
                        <a:t>11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No class, Fall Reading Week</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87975938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18</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Matching Methods</a:t>
                      </a:r>
                    </a:p>
                  </a:txBody>
                  <a:tcPr marL="21956" marR="21956" marT="0" marB="0"/>
                </a:tc>
                <a:extLst>
                  <a:ext uri="{0D108BD9-81ED-4DB2-BD59-A6C34878D82A}">
                    <a16:rowId xmlns:a16="http://schemas.microsoft.com/office/drawing/2014/main" val="16330146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25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113665">
                        <a:spcBef>
                          <a:spcPts val="195"/>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Instrumental Variables </a:t>
                      </a:r>
                      <a:r>
                        <a:rPr lang="en-US" sz="2200" i="1" dirty="0">
                          <a:effectLst/>
                          <a:latin typeface="Times New Roman" panose="02020603050405020304" pitchFamily="18" charset="0"/>
                          <a:cs typeface="Times New Roman" panose="02020603050405020304" pitchFamily="18" charset="0"/>
                        </a:rPr>
                        <a:t> </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421685745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Limited Dependent Variables I: Binary and Count Data</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1613325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8</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635000">
                        <a:spcBef>
                          <a:spcPts val="0"/>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Limited Dependent Variables II, and Identification</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782337437"/>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15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57150" marR="0">
                        <a:spcBef>
                          <a:spcPts val="0"/>
                        </a:spcBef>
                        <a:spcAft>
                          <a:spcPts val="0"/>
                        </a:spcAft>
                      </a:pPr>
                      <a:r>
                        <a:rPr lang="en-US" sz="2200" i="1" dirty="0">
                          <a:effectLst/>
                          <a:latin typeface="Times New Roman" panose="02020603050405020304" pitchFamily="18" charset="0"/>
                          <a:cs typeface="Times New Roman" panose="02020603050405020304" pitchFamily="18" charset="0"/>
                        </a:rPr>
                        <a:t>Differences -in-Differences</a:t>
                      </a:r>
                    </a:p>
                  </a:txBody>
                  <a:tcPr marL="21956" marR="21956" marT="0" marB="0"/>
                </a:tc>
                <a:extLst>
                  <a:ext uri="{0D108BD9-81ED-4DB2-BD59-A6C34878D82A}">
                    <a16:rowId xmlns:a16="http://schemas.microsoft.com/office/drawing/2014/main" val="114276726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22</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4135" marR="749300">
                        <a:spcBef>
                          <a:spcPts val="0"/>
                        </a:spcBef>
                        <a:spcAft>
                          <a:spcPts val="0"/>
                        </a:spcAft>
                      </a:pPr>
                      <a:r>
                        <a:rPr lang="en-US" sz="2200" i="1" dirty="0">
                          <a:effectLst/>
                          <a:latin typeface="Times New Roman" panose="02020603050405020304" pitchFamily="18" charset="0"/>
                          <a:cs typeface="Times New Roman" panose="02020603050405020304" pitchFamily="18" charset="0"/>
                        </a:rPr>
                        <a:t>Synthetic Controls &amp; Quantile</a:t>
                      </a:r>
                      <a:r>
                        <a:rPr lang="en-US" sz="2200" i="1" spc="155" dirty="0">
                          <a:effectLst/>
                          <a:latin typeface="Times New Roman" panose="02020603050405020304" pitchFamily="18" charset="0"/>
                          <a:cs typeface="Times New Roman" panose="02020603050405020304" pitchFamily="18" charset="0"/>
                        </a:rPr>
                        <a:t> </a:t>
                      </a:r>
                      <a:r>
                        <a:rPr lang="en-US" sz="2200" i="1" dirty="0">
                          <a:effectLst/>
                          <a:latin typeface="Times New Roman" panose="02020603050405020304" pitchFamily="18" charset="0"/>
                          <a:cs typeface="Times New Roman" panose="02020603050405020304" pitchFamily="18" charset="0"/>
                        </a:rPr>
                        <a:t>Regression </a:t>
                      </a:r>
                    </a:p>
                  </a:txBody>
                  <a:tcPr marL="21956" marR="21956" marT="0" marB="0"/>
                </a:tc>
                <a:extLst>
                  <a:ext uri="{0D108BD9-81ED-4DB2-BD59-A6C34878D82A}">
                    <a16:rowId xmlns:a16="http://schemas.microsoft.com/office/drawing/2014/main" val="4256372080"/>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29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1685666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Dec.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44093751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Dec. 16</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effectLst/>
                          <a:latin typeface="Times New Roman" panose="02020603050405020304" pitchFamily="18" charset="0"/>
                          <a:ea typeface="Calibri" panose="020F0502020204030204" pitchFamily="34" charset="0"/>
                          <a:cs typeface="Times New Roman" panose="02020603050405020304" pitchFamily="18" charset="0"/>
                        </a:rPr>
                        <a:t>Paper Due</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035122945"/>
                  </a:ext>
                </a:extLst>
              </a:tr>
            </a:tbl>
          </a:graphicData>
        </a:graphic>
      </p:graphicFrame>
      <p:sp>
        <p:nvSpPr>
          <p:cNvPr id="7" name="Rectangle 2">
            <a:extLst>
              <a:ext uri="{FF2B5EF4-FFF2-40B4-BE49-F238E27FC236}">
                <a16:creationId xmlns:a16="http://schemas.microsoft.com/office/drawing/2014/main" id="{CF168DE7-8BD3-831D-0163-D67B107AA6E7}"/>
              </a:ext>
            </a:extLst>
          </p:cNvPr>
          <p:cNvSpPr>
            <a:spLocks noChangeArrowheads="1"/>
          </p:cNvSpPr>
          <p:nvPr/>
        </p:nvSpPr>
        <p:spPr bwMode="auto">
          <a:xfrm>
            <a:off x="-15994453" y="-284251"/>
            <a:ext cx="526045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[AH1]</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Check this date</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[AH2]</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Check this date</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[AH3]</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Guest lecture, Renzo</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A394CA9C-38DC-F7C9-77CD-8DAFB53AEF41}"/>
              </a:ext>
            </a:extLst>
          </p:cNvPr>
          <p:cNvSpPr txBox="1"/>
          <p:nvPr/>
        </p:nvSpPr>
        <p:spPr>
          <a:xfrm>
            <a:off x="4753356" y="1363977"/>
            <a:ext cx="3552444" cy="1371600"/>
          </a:xfrm>
          <a:prstGeom prst="rect">
            <a:avLst/>
          </a:prstGeom>
          <a:solidFill>
            <a:schemeClr val="accent3">
              <a:lumMod val="75000"/>
            </a:schemeClr>
          </a:solidFill>
          <a:ln>
            <a:solidFill>
              <a:schemeClr val="accent3">
                <a:lumMod val="75000"/>
              </a:schemeClr>
            </a:solidFill>
          </a:ln>
        </p:spPr>
        <p:txBody>
          <a:bodyPr wrap="square" rtlCol="0">
            <a:spAutoFit/>
          </a:bodyPr>
          <a:lstStyle/>
          <a:p>
            <a:r>
              <a:rPr lang="en-US" sz="2400" dirty="0">
                <a:solidFill>
                  <a:schemeClr val="bg1"/>
                </a:solidFill>
              </a:rPr>
              <a:t>Research question formation/data hunting</a:t>
            </a:r>
          </a:p>
        </p:txBody>
      </p:sp>
      <p:sp>
        <p:nvSpPr>
          <p:cNvPr id="9" name="TextBox 8">
            <a:extLst>
              <a:ext uri="{FF2B5EF4-FFF2-40B4-BE49-F238E27FC236}">
                <a16:creationId xmlns:a16="http://schemas.microsoft.com/office/drawing/2014/main" id="{DC8DA796-45F1-83A8-8B66-4AC3D4AC125D}"/>
              </a:ext>
            </a:extLst>
          </p:cNvPr>
          <p:cNvSpPr txBox="1"/>
          <p:nvPr/>
        </p:nvSpPr>
        <p:spPr>
          <a:xfrm>
            <a:off x="3810000" y="3263341"/>
            <a:ext cx="1284732" cy="461665"/>
          </a:xfrm>
          <a:prstGeom prst="rect">
            <a:avLst/>
          </a:prstGeom>
          <a:solidFill>
            <a:schemeClr val="accent3">
              <a:lumMod val="75000"/>
            </a:schemeClr>
          </a:solidFill>
          <a:ln>
            <a:solidFill>
              <a:schemeClr val="accent3">
                <a:lumMod val="75000"/>
              </a:schemeClr>
            </a:solidFill>
          </a:ln>
        </p:spPr>
        <p:txBody>
          <a:bodyPr wrap="square" rtlCol="0">
            <a:spAutoFit/>
          </a:bodyPr>
          <a:lstStyle/>
          <a:p>
            <a:r>
              <a:rPr lang="en-US" sz="2400" dirty="0">
                <a:solidFill>
                  <a:schemeClr val="bg1"/>
                </a:solidFill>
              </a:rPr>
              <a:t>RQ due</a:t>
            </a:r>
          </a:p>
        </p:txBody>
      </p:sp>
      <p:sp>
        <p:nvSpPr>
          <p:cNvPr id="10" name="TextBox 9">
            <a:extLst>
              <a:ext uri="{FF2B5EF4-FFF2-40B4-BE49-F238E27FC236}">
                <a16:creationId xmlns:a16="http://schemas.microsoft.com/office/drawing/2014/main" id="{034FF4BB-7C6A-F606-049E-D855453D6003}"/>
              </a:ext>
            </a:extLst>
          </p:cNvPr>
          <p:cNvSpPr txBox="1"/>
          <p:nvPr/>
        </p:nvSpPr>
        <p:spPr>
          <a:xfrm>
            <a:off x="7895910" y="4018721"/>
            <a:ext cx="3153090" cy="461665"/>
          </a:xfrm>
          <a:prstGeom prst="rect">
            <a:avLst/>
          </a:prstGeom>
          <a:solidFill>
            <a:schemeClr val="accent3">
              <a:lumMod val="75000"/>
            </a:schemeClr>
          </a:solidFill>
          <a:ln>
            <a:solidFill>
              <a:schemeClr val="accent3">
                <a:lumMod val="75000"/>
              </a:schemeClr>
            </a:solidFill>
          </a:ln>
        </p:spPr>
        <p:txBody>
          <a:bodyPr wrap="square" rtlCol="0">
            <a:spAutoFit/>
          </a:bodyPr>
          <a:lstStyle/>
          <a:p>
            <a:r>
              <a:rPr lang="en-US" sz="2400" dirty="0">
                <a:solidFill>
                  <a:schemeClr val="bg1"/>
                </a:solidFill>
              </a:rPr>
              <a:t>Paper Outline due</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 Paper Construction Timing </a:t>
            </a:r>
          </a:p>
        </p:txBody>
      </p:sp>
    </p:spTree>
    <p:extLst>
      <p:ext uri="{BB962C8B-B14F-4D97-AF65-F5344CB8AC3E}">
        <p14:creationId xmlns:p14="http://schemas.microsoft.com/office/powerpoint/2010/main" val="101011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pPr lvl="1"/>
            <a:r>
              <a:rPr lang="en-US" sz="2400" dirty="0">
                <a:latin typeface="Times New Roman" panose="02020603050405020304" pitchFamily="18" charset="0"/>
                <a:ea typeface="Calibri" panose="020F0502020204030204" pitchFamily="34" charset="0"/>
                <a:cs typeface="Times New Roman" panose="02020603050405020304" pitchFamily="18" charset="0"/>
              </a:rPr>
              <a:t>Training sessions: </a:t>
            </a:r>
            <a:r>
              <a:rPr lang="en-US" sz="2400" dirty="0">
                <a:ea typeface="Calibri" panose="020F0502020204030204" pitchFamily="34" charset="0"/>
                <a:cs typeface="Times New Roman" panose="02020603050405020304" pitchFamily="18" charset="0"/>
              </a:rPr>
              <a:t>September 16 (R) and September 23 (STATA)</a:t>
            </a: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962DF22A-A534-0542-9D07-54DCC760EAA8}"/>
              </a:ext>
            </a:extLst>
          </p:cNvPr>
          <p:cNvSpPr txBox="1"/>
          <p:nvPr/>
        </p:nvSpPr>
        <p:spPr>
          <a:xfrm>
            <a:off x="5486401" y="1905000"/>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a:t>
            </a:r>
            <a:r>
              <a:rPr lang="en-US" sz="2400"/>
              <a:t>next time)</a:t>
            </a:r>
            <a:endParaRPr lang="en-US" sz="2400" dirty="0"/>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988118" y="3314134"/>
            <a:ext cx="10060882" cy="919401"/>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2400" dirty="0">
                <a:solidFill>
                  <a:schemeClr val="accent2">
                    <a:lumMod val="75000"/>
                  </a:schemeClr>
                </a:solidFill>
              </a:rPr>
              <a:t>Working in pharma in policy, real world data, and patient support programs </a:t>
            </a:r>
            <a:endParaRPr lang="en-CA" sz="2400" dirty="0">
              <a:solidFill>
                <a:schemeClr val="accent2">
                  <a:lumMod val="75000"/>
                </a:schemeClr>
              </a:solidFill>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988119" y="4490799"/>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CA" sz="2400" dirty="0">
                <a:solidFill>
                  <a:schemeClr val="accent2">
                    <a:lumMod val="75000"/>
                  </a:schemeClr>
                </a:solidFill>
              </a:rPr>
              <a:t>Economic consultants/analysts</a:t>
            </a:r>
          </a:p>
        </p:txBody>
      </p:sp>
      <p:sp>
        <p:nvSpPr>
          <p:cNvPr id="16" name="TextBox 15">
            <a:extLst>
              <a:ext uri="{FF2B5EF4-FFF2-40B4-BE49-F238E27FC236}">
                <a16:creationId xmlns:a16="http://schemas.microsoft.com/office/drawing/2014/main" id="{044AD57E-3F5D-52D7-2D73-D98C8B80C9C7}"/>
              </a:ext>
            </a:extLst>
          </p:cNvPr>
          <p:cNvSpPr txBox="1"/>
          <p:nvPr/>
        </p:nvSpPr>
        <p:spPr>
          <a:xfrm>
            <a:off x="988119" y="213747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2400" dirty="0">
                <a:solidFill>
                  <a:schemeClr val="accent2">
                    <a:lumMod val="75000"/>
                  </a:schemeClr>
                </a:solidFill>
              </a:rPr>
              <a:t>General surgeon in residency / my first year of practice</a:t>
            </a:r>
            <a:endParaRPr lang="en-CA" sz="2400" dirty="0">
              <a:solidFill>
                <a:schemeClr val="accent2">
                  <a:lumMod val="75000"/>
                </a:schemeClr>
              </a:solidFill>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988118" y="1369429"/>
            <a:ext cx="7619009" cy="510778"/>
          </a:xfrm>
          <a:prstGeom prst="roundRect">
            <a:avLst/>
          </a:prstGeom>
          <a:solidFill>
            <a:schemeClr val="accent2">
              <a:lumMod val="40000"/>
              <a:lumOff val="60000"/>
            </a:schemeClr>
          </a:solidFill>
          <a:ln>
            <a:solidFill>
              <a:schemeClr val="accent2">
                <a:lumMod val="50000"/>
              </a:schemeClr>
            </a:solidFill>
          </a:ln>
        </p:spPr>
        <p:txBody>
          <a:bodyPr wrap="none" rtlCol="0">
            <a:spAutoFit/>
          </a:bodyPr>
          <a:lstStyle/>
          <a:p>
            <a:r>
              <a:rPr lang="en-US" sz="2400" dirty="0">
                <a:solidFill>
                  <a:schemeClr val="accent2">
                    <a:lumMod val="75000"/>
                  </a:schemeClr>
                </a:solidFill>
              </a:rPr>
              <a:t>Manager of the AI team at Toronto General Hospital</a:t>
            </a:r>
            <a:endParaRPr lang="en-CA" sz="2400" dirty="0">
              <a:solidFill>
                <a:schemeClr val="accent2">
                  <a:lumMod val="75000"/>
                </a:schemeClr>
              </a:solidFill>
            </a:endParaRPr>
          </a:p>
        </p:txBody>
      </p:sp>
      <p:sp>
        <p:nvSpPr>
          <p:cNvPr id="3" name="TextBox 2">
            <a:extLst>
              <a:ext uri="{FF2B5EF4-FFF2-40B4-BE49-F238E27FC236}">
                <a16:creationId xmlns:a16="http://schemas.microsoft.com/office/drawing/2014/main" id="{B6446A6D-1BF8-8D53-33BE-A09B87AD383D}"/>
              </a:ext>
            </a:extLst>
          </p:cNvPr>
          <p:cNvSpPr txBox="1"/>
          <p:nvPr/>
        </p:nvSpPr>
        <p:spPr>
          <a:xfrm>
            <a:off x="988118" y="541020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2400" dirty="0">
                <a:solidFill>
                  <a:schemeClr val="accent2">
                    <a:lumMod val="75000"/>
                  </a:schemeClr>
                </a:solidFill>
              </a:rPr>
              <a:t>Primary care physician x 10 years</a:t>
            </a:r>
            <a:endParaRPr lang="en-CA" sz="2400" dirty="0">
              <a:solidFill>
                <a:schemeClr val="accent2">
                  <a:lumMod val="75000"/>
                </a:schemeClr>
              </a:solidFill>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pPr lvl="1"/>
            <a:r>
              <a:rPr lang="en-US" sz="2400" dirty="0"/>
              <a:t>Y: Outcome of interest (Level of care)</a:t>
            </a:r>
          </a:p>
          <a:p>
            <a:pPr lvl="1"/>
            <a:r>
              <a:rPr lang="en-US" sz="2400" dirty="0"/>
              <a:t>D: Treatment (Information about cost-effective treatment)</a:t>
            </a:r>
          </a:p>
          <a:p>
            <a:pPr lvl="1"/>
            <a:r>
              <a:rPr lang="en-US" sz="2400" dirty="0"/>
              <a:t>X: Covariates (MD demographics, region, specialty)</a:t>
            </a:r>
          </a:p>
          <a:p>
            <a:pPr lvl="1"/>
            <a:r>
              <a:rPr lang="en-US" sz="2400" dirty="0"/>
              <a:t>Why would X contribute to D? </a:t>
            </a:r>
          </a:p>
          <a:p>
            <a:pPr lvl="1"/>
            <a:endParaRPr lang="en-US" sz="2400" dirty="0"/>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07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463516"/>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a:effectLst/>
                <a:latin typeface="Arial" panose="020B0604020202020204" pitchFamily="34" charset="0"/>
              </a:rPr>
              <a:t>I want to be able to successfully analyze any data (outside of course assignments) in R and know what I need to do to run analyzes and write my own code as necessary. </a:t>
            </a:r>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37744" y="236220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Would love to be able to pull real datasets from an EMR/claims database (i.e. IBM, Medicare SAF) and running analyses on them in class</a:t>
            </a:r>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327660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Hopefully coming away with an understanding of the tools used for econometrics/quantitative methods, but more importantly the WHY of what tools to use.</a:t>
            </a:r>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13280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I have heard that this class is a lot of work, there is a steep learning curve, but it is one of the most useful courses for comprehensive exams as well as for actual thesis work. </a:t>
            </a:r>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086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I think it's the course that I need most</a:t>
            </a:r>
            <a:endParaRPr lang="en-CA"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304800" y="4191000"/>
            <a:ext cx="10716767" cy="102155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My focus is gender and economics in a low and middle income population health setting - I want to explore cost of ill health to caregivers, primarily women. Through this course I would like to start exploring this space, in some way or another. Looking forward to learning! </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92202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dirty="0"/>
                  <a:t>Variables: </a:t>
                </a:r>
              </a:p>
              <a:p>
                <a:pPr lvl="1"/>
                <a:r>
                  <a:rPr lang="en-US" sz="2400" dirty="0"/>
                  <a:t>Y: Measured treatment (readmission) </a:t>
                </a:r>
              </a:p>
              <a:p>
                <a:pPr lvl="1"/>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True quality (use of the treatment)</a:t>
                </a:r>
              </a:p>
              <a:p>
                <a:pPr lvl="1"/>
                <a:r>
                  <a:rPr lang="en-US" sz="2400" dirty="0"/>
                  <a:t>D: Information about cost-effectiveness</a:t>
                </a:r>
              </a:p>
              <a:p>
                <a:pPr lvl="1"/>
                <a:r>
                  <a:rPr lang="en-US" sz="2400" dirty="0"/>
                  <a:t>X: MD and Patient demographics</a:t>
                </a:r>
              </a:p>
              <a:p>
                <a:pPr lvl="1"/>
                <a:r>
                  <a:rPr lang="en-US" sz="2400" dirty="0"/>
                  <a:t>R: Patient risk and background (unobserved)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9220200" cy="5623560"/>
              </a:xfrm>
              <a:blipFill>
                <a:blip r:embed="rId3"/>
                <a:stretch>
                  <a:fillRect l="-1058"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329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1" y="304800"/>
            <a:ext cx="7662530"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908"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lvl="1"/>
            <a:r>
              <a:rPr lang="en-US" sz="2400" dirty="0"/>
              <a:t>How could this DAG be more complicated? </a:t>
            </a:r>
          </a:p>
          <a:p>
            <a:pPr lvl="1"/>
            <a:endParaRPr lang="en-US" sz="24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186378" y="28956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667"/>
                </a:stretch>
              </a:blipFill>
            </p:spPr>
            <p:txBody>
              <a:bodyPr/>
              <a:lstStyle/>
              <a:p>
                <a:r>
                  <a:rPr lang="en-US">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lstStyle/>
          <a:p>
            <a:r>
              <a:rPr lang="en-US" dirty="0"/>
              <a:t>Introductions: Coding Experience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28600" y="1796177"/>
            <a:ext cx="10972799" cy="919401"/>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Practically zero coding experience which is both exciting (hoping to build the skills) and very nervous about (high learning curve)</a:t>
            </a:r>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28600" y="2895600"/>
            <a:ext cx="10972799" cy="919401"/>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The 'thing' that makes me nervous about R is knowing that you made an error and identifying how to fix the code. This usually takes some additional time to navigate.</a:t>
            </a:r>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28600" y="4038600"/>
            <a:ext cx="10972799" cy="715089"/>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I have no previous coding experience but I'm very excited to learn R! I'm nervous that I don't have the statistical background for this!</a:t>
            </a:r>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28600" y="4953000"/>
            <a:ext cx="10972799" cy="1736646"/>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Successfully re-learning R, right now I am very intimidated even trying to download R. So I am hoping that by December I am comfortable with R and get to a stage of exploring without anxiety and with enthusiasm. I want to feel less intimidated and start enjoying the process more. </a:t>
            </a:r>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28600" y="1143000"/>
            <a:ext cx="10972799" cy="510778"/>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CA" sz="2400" b="1" u="sng" dirty="0">
                <a:latin typeface="Times New Roman" panose="02020603050405020304" pitchFamily="18" charset="0"/>
                <a:cs typeface="Times New Roman" panose="02020603050405020304" pitchFamily="18" charset="0"/>
              </a:rPr>
              <a:t>Very nervous</a:t>
            </a:r>
          </a:p>
        </p:txBody>
      </p:sp>
    </p:spTree>
    <p:extLst>
      <p:ext uri="{BB962C8B-B14F-4D97-AF65-F5344CB8AC3E}">
        <p14:creationId xmlns:p14="http://schemas.microsoft.com/office/powerpoint/2010/main" val="3768410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US">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suffers from “selection bias” arising from </a:t>
            </a:r>
            <a:r>
              <a:rPr lang="en-US" sz="2400" b="1" dirty="0"/>
              <a:t>sorting</a:t>
            </a:r>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suffers from “selection bias” arising from </a:t>
                </a:r>
                <a:r>
                  <a:rPr lang="en-US" sz="2400" b="1" dirty="0"/>
                  <a:t>sorting</a:t>
                </a:r>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6743700" cy="701040"/>
          </a:xfrm>
        </p:spPr>
        <p:txBody>
          <a:bodyPr>
            <a:normAutofit/>
          </a:bodyPr>
          <a:lstStyle/>
          <a:p>
            <a:r>
              <a:rPr lang="en-US" dirty="0"/>
              <a:t>Model Testing</a:t>
            </a:r>
          </a:p>
        </p:txBody>
      </p:sp>
      <p:sp>
        <p:nvSpPr>
          <p:cNvPr id="3" name="Content Placeholder 2"/>
          <p:cNvSpPr>
            <a:spLocks noGrp="1"/>
          </p:cNvSpPr>
          <p:nvPr>
            <p:ph idx="1"/>
          </p:nvPr>
        </p:nvSpPr>
        <p:spPr>
          <a:xfrm>
            <a:off x="1121229" y="1066800"/>
            <a:ext cx="9851571"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a:t>
            </a:r>
            <a:r>
              <a:rPr lang="en-US" sz="2800"/>
              <a:t>: </a:t>
            </a:r>
            <a:r>
              <a:rPr lang="en-US" sz="2800" b="1">
                <a:solidFill>
                  <a:srgbClr val="0070C0"/>
                </a:solidFill>
              </a:rPr>
              <a:t>coding/math review, intro </a:t>
            </a:r>
            <a:r>
              <a:rPr lang="en-US" sz="2800" b="1" dirty="0">
                <a:solidFill>
                  <a:srgbClr val="0070C0"/>
                </a:solidFill>
              </a:rPr>
              <a:t>to regression</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each person must submit their own </a:t>
            </a:r>
          </a:p>
          <a:p>
            <a:pPr marR="222250" algn="just">
              <a:spcBef>
                <a:spcPts val="45"/>
              </a:spcBef>
              <a:spcAft>
                <a:spcPts val="0"/>
              </a:spcAft>
            </a:pPr>
            <a:r>
              <a:rPr lang="en-US" sz="2400" b="1" dirty="0">
                <a:ea typeface="Calibri" panose="020F0502020204030204" pitchFamily="34" charset="0"/>
                <a:cs typeface="Times New Roman" panose="02020603050405020304" pitchFamily="18" charset="0"/>
              </a:rPr>
              <a:t>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4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algn="just">
              <a:spcBef>
                <a:spcPts val="45"/>
              </a:spcBef>
              <a:spcAft>
                <a:spcPts val="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Can work together, but each must submit their own copy (and copy/paste for code isn’t a great way to learn)</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1105</TotalTime>
  <Words>6444</Words>
  <Application>Microsoft Office PowerPoint</Application>
  <PresentationFormat>Widescreen</PresentationFormat>
  <Paragraphs>1089</Paragraphs>
  <Slides>67</Slides>
  <Notes>66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Aptos</vt:lpstr>
      <vt:lpstr>Arial</vt:lpstr>
      <vt:lpstr>Calibri</vt:lpstr>
      <vt:lpstr>Cambria Math</vt:lpstr>
      <vt:lpstr>Google Sans</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Introductions: Coding Experience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DGPs as DAGs</vt:lpstr>
      <vt:lpstr>DGPs as DAGs</vt:lpstr>
      <vt:lpstr>DGPs as DAGs</vt:lpstr>
      <vt:lpstr>A More Involved DAG</vt:lpstr>
      <vt:lpstr>A More Involved DAG</vt:lpstr>
      <vt:lpstr>Why do we need DAGs?</vt:lpstr>
      <vt:lpstr>Why do we need DAGs?</vt:lpstr>
      <vt:lpstr>Associations in DAGs</vt:lpstr>
      <vt:lpstr>Associations in DAGs</vt:lpstr>
      <vt:lpstr>Associations in DAGs</vt:lpstr>
      <vt:lpstr>Some Drawbacks of DAGs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135</cp:revision>
  <dcterms:created xsi:type="dcterms:W3CDTF">2011-01-10T00:42:42Z</dcterms:created>
  <dcterms:modified xsi:type="dcterms:W3CDTF">2025-08-01T19:20:55Z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